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7" r:id="rId2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기본 구역" id="{CC7A1890-88A5-49FE-B0C8-1AF6E9747DC3}">
          <p14:sldIdLst/>
        </p14:section>
        <p14:section name="제목 없는 구역" id="{A26EEA0F-3C12-4B5C-81E1-0D12C7CC920B}">
          <p14:sldIdLst>
            <p14:sldId id="267"/>
            <p14:sldId id="268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F2D4C"/>
    <a:srgbClr val="8064A2"/>
    <a:srgbClr val="4F81BD"/>
    <a:srgbClr val="4BACC6"/>
    <a:srgbClr val="87B44C"/>
    <a:srgbClr val="F79646"/>
    <a:srgbClr val="C0504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38" autoAdjust="0"/>
    <p:restoredTop sz="95349" autoAdjust="0"/>
  </p:normalViewPr>
  <p:slideViewPr>
    <p:cSldViewPr>
      <p:cViewPr>
        <p:scale>
          <a:sx n="88" d="100"/>
          <a:sy n="88" d="100"/>
        </p:scale>
        <p:origin x="-3408" y="-72"/>
      </p:cViewPr>
      <p:guideLst>
        <p:guide orient="horz" pos="839"/>
        <p:guide orient="horz" pos="3243"/>
        <p:guide pos="4247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4E359915-2B28-4E22-BE74-64FECEC0149F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5" rIns="91432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32" tIns="45715" rIns="91432" bIns="4571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AB5BB673-30F6-4069-8AB0-CDCC5E5EA1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62431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396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3851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046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9300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1667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8915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9293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19269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5795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5216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2149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227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모서리가 둥근 직사각형 106"/>
          <p:cNvSpPr/>
          <p:nvPr/>
        </p:nvSpPr>
        <p:spPr>
          <a:xfrm>
            <a:off x="1281819" y="6323031"/>
            <a:ext cx="5385835" cy="2497441"/>
          </a:xfrm>
          <a:prstGeom prst="roundRect">
            <a:avLst>
              <a:gd name="adj" fmla="val 575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31554" tIns="0" rIns="0" bIns="0" rtlCol="0" anchor="ctr"/>
          <a:lstStyle/>
          <a:p>
            <a:endParaRPr lang="ko-KR" altLang="en-US" sz="1200" dirty="0">
              <a:solidFill>
                <a:srgbClr val="215968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73905" y="307777"/>
            <a:ext cx="7005810" cy="565679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ko-KR" altLang="en-US" sz="25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동작구시설관리공단</a:t>
            </a:r>
            <a:r>
              <a:rPr lang="ko-KR" altLang="en-US" sz="21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en-US" altLang="ko-KR" sz="3500" b="1" dirty="0">
                <a:solidFill>
                  <a:srgbClr val="FF66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VISION</a:t>
            </a:r>
            <a:r>
              <a:rPr lang="en-US" altLang="ko-KR" sz="21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ko-KR" altLang="en-US" sz="25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전략 체계도</a:t>
            </a:r>
            <a:endParaRPr lang="ko-KR" altLang="en-US" sz="25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2" name="그룹 82"/>
          <p:cNvGrpSpPr/>
          <p:nvPr/>
        </p:nvGrpSpPr>
        <p:grpSpPr>
          <a:xfrm>
            <a:off x="1609" y="0"/>
            <a:ext cx="6856391" cy="138633"/>
            <a:chOff x="1774" y="0"/>
            <a:chExt cx="6856226" cy="144000"/>
          </a:xfrm>
        </p:grpSpPr>
        <p:sp>
          <p:nvSpPr>
            <p:cNvPr id="20" name="직사각형 19"/>
            <p:cNvSpPr/>
            <p:nvPr/>
          </p:nvSpPr>
          <p:spPr>
            <a:xfrm>
              <a:off x="2575276" y="0"/>
              <a:ext cx="4282724" cy="14400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" name="그룹 20"/>
            <p:cNvGrpSpPr/>
            <p:nvPr/>
          </p:nvGrpSpPr>
          <p:grpSpPr>
            <a:xfrm>
              <a:off x="1774" y="0"/>
              <a:ext cx="2630577" cy="144000"/>
              <a:chOff x="2362" y="0"/>
              <a:chExt cx="3435448" cy="108000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2362" y="0"/>
                <a:ext cx="576000" cy="108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7425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114614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171803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3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228992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100000">
                    <a:srgbClr val="F68B3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2861810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accent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sp>
        <p:nvSpPr>
          <p:cNvPr id="41" name="모서리가 둥근 직사각형 40"/>
          <p:cNvSpPr/>
          <p:nvPr/>
        </p:nvSpPr>
        <p:spPr>
          <a:xfrm>
            <a:off x="177199" y="4908720"/>
            <a:ext cx="998419" cy="1193170"/>
          </a:xfrm>
          <a:prstGeom prst="roundRect">
            <a:avLst/>
          </a:prstGeom>
          <a:solidFill>
            <a:srgbClr val="806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전략과제</a:t>
            </a:r>
            <a:endParaRPr lang="ko-KR" altLang="en-US" sz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177967" y="6323031"/>
            <a:ext cx="998419" cy="2497441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2020</a:t>
            </a:r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/>
            </a:r>
            <a:b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</a:br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Action Plan</a:t>
            </a:r>
          </a:p>
          <a:p>
            <a:pPr algn="ctr"/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실행과제</a:t>
            </a:r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1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38029874"/>
              </p:ext>
            </p:extLst>
          </p:nvPr>
        </p:nvGraphicFramePr>
        <p:xfrm>
          <a:off x="1251853" y="5068326"/>
          <a:ext cx="5445560" cy="1053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390"/>
                <a:gridCol w="1361390"/>
                <a:gridCol w="1361390"/>
                <a:gridCol w="1361390"/>
              </a:tblGrid>
              <a:tr h="10164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고객 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경영참여 확대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-110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매우만족</a:t>
                      </a:r>
                      <a:r>
                        <a:rPr lang="ko-KR" altLang="en-US" sz="1100" b="0" kern="1200" spc="-11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서비스 </a:t>
                      </a:r>
                      <a:endParaRPr lang="en-US" altLang="ko-KR" sz="1100" b="0" kern="1200" spc="-11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강화</a:t>
                      </a: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안전환경 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구현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반 부 패 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윤리경영</a:t>
                      </a: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성과지향의 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조직 운영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열린 혁신 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추진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사회적 가치 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창출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상생협력의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선순환</a:t>
                      </a:r>
                      <a:endParaRPr lang="ko-KR" altLang="en-US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90" name="그룹 89"/>
          <p:cNvGrpSpPr/>
          <p:nvPr/>
        </p:nvGrpSpPr>
        <p:grpSpPr>
          <a:xfrm>
            <a:off x="1326658" y="4920347"/>
            <a:ext cx="5296159" cy="1169916"/>
            <a:chOff x="1418774" y="5634732"/>
            <a:chExt cx="4748806" cy="1112656"/>
          </a:xfrm>
        </p:grpSpPr>
        <p:grpSp>
          <p:nvGrpSpPr>
            <p:cNvPr id="89" name="그룹 88"/>
            <p:cNvGrpSpPr/>
            <p:nvPr/>
          </p:nvGrpSpPr>
          <p:grpSpPr>
            <a:xfrm>
              <a:off x="1418774" y="5634732"/>
              <a:ext cx="1090805" cy="1112656"/>
              <a:chOff x="1418774" y="5634732"/>
              <a:chExt cx="1090805" cy="1112656"/>
            </a:xfrm>
          </p:grpSpPr>
          <p:grpSp>
            <p:nvGrpSpPr>
              <p:cNvPr id="5" name="그룹 58"/>
              <p:cNvGrpSpPr/>
              <p:nvPr/>
            </p:nvGrpSpPr>
            <p:grpSpPr>
              <a:xfrm>
                <a:off x="1418774" y="5634732"/>
                <a:ext cx="1090805" cy="1112656"/>
                <a:chOff x="1361474" y="5222167"/>
                <a:chExt cx="1683647" cy="1717373"/>
              </a:xfrm>
            </p:grpSpPr>
            <p:sp>
              <p:nvSpPr>
                <p:cNvPr id="66" name="타원 51"/>
                <p:cNvSpPr/>
                <p:nvPr/>
              </p:nvSpPr>
              <p:spPr>
                <a:xfrm>
                  <a:off x="1361474" y="5222167"/>
                  <a:ext cx="1683647" cy="1717373"/>
                </a:xfrm>
                <a:prstGeom prst="ellipse">
                  <a:avLst/>
                </a:prstGeom>
                <a:noFill/>
                <a:ln w="50800">
                  <a:solidFill>
                    <a:srgbClr val="8064A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67" name="타원 66"/>
                <p:cNvSpPr/>
                <p:nvPr/>
              </p:nvSpPr>
              <p:spPr>
                <a:xfrm>
                  <a:off x="1420022" y="5281888"/>
                  <a:ext cx="1566551" cy="1597931"/>
                </a:xfrm>
                <a:prstGeom prst="ellipse">
                  <a:avLst/>
                </a:prstGeom>
                <a:noFill/>
                <a:ln w="2540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68" name="타원 67"/>
                <p:cNvSpPr/>
                <p:nvPr/>
              </p:nvSpPr>
              <p:spPr>
                <a:xfrm>
                  <a:off x="1467199" y="5330010"/>
                  <a:ext cx="1472197" cy="1501687"/>
                </a:xfrm>
                <a:prstGeom prst="ellipse">
                  <a:avLst/>
                </a:prstGeom>
                <a:noFill/>
                <a:ln w="15875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</p:grpSp>
          <p:cxnSp>
            <p:nvCxnSpPr>
              <p:cNvPr id="97" name="직선 연결선 96"/>
              <p:cNvCxnSpPr/>
              <p:nvPr/>
            </p:nvCxnSpPr>
            <p:spPr>
              <a:xfrm rot="16200000">
                <a:off x="1964176" y="5997809"/>
                <a:ext cx="0" cy="391822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" name="그룹 87"/>
            <p:cNvGrpSpPr/>
            <p:nvPr/>
          </p:nvGrpSpPr>
          <p:grpSpPr>
            <a:xfrm>
              <a:off x="2638108" y="5634732"/>
              <a:ext cx="1090805" cy="1112656"/>
              <a:chOff x="2620770" y="5634732"/>
              <a:chExt cx="1090805" cy="1112656"/>
            </a:xfrm>
          </p:grpSpPr>
          <p:grpSp>
            <p:nvGrpSpPr>
              <p:cNvPr id="7" name="그룹 87"/>
              <p:cNvGrpSpPr/>
              <p:nvPr/>
            </p:nvGrpSpPr>
            <p:grpSpPr>
              <a:xfrm>
                <a:off x="2620770" y="5634732"/>
                <a:ext cx="1090805" cy="1112656"/>
                <a:chOff x="1361474" y="5222167"/>
                <a:chExt cx="1683647" cy="1717373"/>
              </a:xfrm>
            </p:grpSpPr>
            <p:sp>
              <p:nvSpPr>
                <p:cNvPr id="63" name="타원 62"/>
                <p:cNvSpPr/>
                <p:nvPr/>
              </p:nvSpPr>
              <p:spPr>
                <a:xfrm>
                  <a:off x="1361474" y="5222167"/>
                  <a:ext cx="1683647" cy="1717373"/>
                </a:xfrm>
                <a:prstGeom prst="ellipse">
                  <a:avLst/>
                </a:prstGeom>
                <a:noFill/>
                <a:ln w="50800">
                  <a:solidFill>
                    <a:srgbClr val="8064A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64" name="타원 63"/>
                <p:cNvSpPr/>
                <p:nvPr/>
              </p:nvSpPr>
              <p:spPr>
                <a:xfrm>
                  <a:off x="1420022" y="5281888"/>
                  <a:ext cx="1566551" cy="1597931"/>
                </a:xfrm>
                <a:prstGeom prst="ellipse">
                  <a:avLst/>
                </a:prstGeom>
                <a:noFill/>
                <a:ln w="2540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65" name="타원 64"/>
                <p:cNvSpPr/>
                <p:nvPr/>
              </p:nvSpPr>
              <p:spPr>
                <a:xfrm>
                  <a:off x="1467199" y="5330010"/>
                  <a:ext cx="1472197" cy="1501687"/>
                </a:xfrm>
                <a:prstGeom prst="ellipse">
                  <a:avLst/>
                </a:prstGeom>
                <a:noFill/>
                <a:ln w="15875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</p:grpSp>
          <p:cxnSp>
            <p:nvCxnSpPr>
              <p:cNvPr id="101" name="직선 연결선 100"/>
              <p:cNvCxnSpPr/>
              <p:nvPr/>
            </p:nvCxnSpPr>
            <p:spPr>
              <a:xfrm rot="16200000">
                <a:off x="3166172" y="5997809"/>
                <a:ext cx="0" cy="391822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" name="그룹 86"/>
            <p:cNvGrpSpPr/>
            <p:nvPr/>
          </p:nvGrpSpPr>
          <p:grpSpPr>
            <a:xfrm>
              <a:off x="3857442" y="5634732"/>
              <a:ext cx="1090805" cy="1112656"/>
              <a:chOff x="3822767" y="5634732"/>
              <a:chExt cx="1090805" cy="1112656"/>
            </a:xfrm>
          </p:grpSpPr>
          <p:grpSp>
            <p:nvGrpSpPr>
              <p:cNvPr id="8" name="그룹 104"/>
              <p:cNvGrpSpPr/>
              <p:nvPr/>
            </p:nvGrpSpPr>
            <p:grpSpPr>
              <a:xfrm>
                <a:off x="3822767" y="5634732"/>
                <a:ext cx="1090805" cy="1112656"/>
                <a:chOff x="1361474" y="5222167"/>
                <a:chExt cx="1683647" cy="1717373"/>
              </a:xfrm>
            </p:grpSpPr>
            <p:sp>
              <p:nvSpPr>
                <p:cNvPr id="60" name="타원 59"/>
                <p:cNvSpPr/>
                <p:nvPr/>
              </p:nvSpPr>
              <p:spPr>
                <a:xfrm>
                  <a:off x="1361474" y="5222167"/>
                  <a:ext cx="1683647" cy="1717373"/>
                </a:xfrm>
                <a:prstGeom prst="ellipse">
                  <a:avLst/>
                </a:prstGeom>
                <a:noFill/>
                <a:ln w="50800">
                  <a:solidFill>
                    <a:srgbClr val="8064A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61" name="타원 60"/>
                <p:cNvSpPr/>
                <p:nvPr/>
              </p:nvSpPr>
              <p:spPr>
                <a:xfrm>
                  <a:off x="1420022" y="5281888"/>
                  <a:ext cx="1566551" cy="1597931"/>
                </a:xfrm>
                <a:prstGeom prst="ellipse">
                  <a:avLst/>
                </a:prstGeom>
                <a:noFill/>
                <a:ln w="2540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62" name="타원 61"/>
                <p:cNvSpPr/>
                <p:nvPr/>
              </p:nvSpPr>
              <p:spPr>
                <a:xfrm>
                  <a:off x="1467199" y="5330010"/>
                  <a:ext cx="1472197" cy="1501687"/>
                </a:xfrm>
                <a:prstGeom prst="ellipse">
                  <a:avLst/>
                </a:prstGeom>
                <a:noFill/>
                <a:ln w="15875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</p:grpSp>
          <p:cxnSp>
            <p:nvCxnSpPr>
              <p:cNvPr id="102" name="직선 연결선 101"/>
              <p:cNvCxnSpPr/>
              <p:nvPr/>
            </p:nvCxnSpPr>
            <p:spPr>
              <a:xfrm rot="16200000">
                <a:off x="4368169" y="5997811"/>
                <a:ext cx="0" cy="391822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" name="그룹 85"/>
            <p:cNvGrpSpPr/>
            <p:nvPr/>
          </p:nvGrpSpPr>
          <p:grpSpPr>
            <a:xfrm>
              <a:off x="5076775" y="5634732"/>
              <a:ext cx="1090805" cy="1112656"/>
              <a:chOff x="6226759" y="5634732"/>
              <a:chExt cx="1090805" cy="1112656"/>
            </a:xfrm>
          </p:grpSpPr>
          <p:grpSp>
            <p:nvGrpSpPr>
              <p:cNvPr id="14" name="그룹 114"/>
              <p:cNvGrpSpPr/>
              <p:nvPr/>
            </p:nvGrpSpPr>
            <p:grpSpPr>
              <a:xfrm>
                <a:off x="6226759" y="5634732"/>
                <a:ext cx="1090805" cy="1112656"/>
                <a:chOff x="1361474" y="5222167"/>
                <a:chExt cx="1683647" cy="1717373"/>
              </a:xfrm>
            </p:grpSpPr>
            <p:sp>
              <p:nvSpPr>
                <p:cNvPr id="54" name="타원 53"/>
                <p:cNvSpPr/>
                <p:nvPr/>
              </p:nvSpPr>
              <p:spPr>
                <a:xfrm>
                  <a:off x="1361474" y="5222167"/>
                  <a:ext cx="1683647" cy="1717373"/>
                </a:xfrm>
                <a:prstGeom prst="ellipse">
                  <a:avLst/>
                </a:prstGeom>
                <a:noFill/>
                <a:ln w="50800">
                  <a:solidFill>
                    <a:srgbClr val="8064A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55" name="타원 54"/>
                <p:cNvSpPr/>
                <p:nvPr/>
              </p:nvSpPr>
              <p:spPr>
                <a:xfrm>
                  <a:off x="1420022" y="5281888"/>
                  <a:ext cx="1566551" cy="1597931"/>
                </a:xfrm>
                <a:prstGeom prst="ellipse">
                  <a:avLst/>
                </a:prstGeom>
                <a:noFill/>
                <a:ln w="2540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  <p:sp>
              <p:nvSpPr>
                <p:cNvPr id="56" name="타원 55"/>
                <p:cNvSpPr/>
                <p:nvPr/>
              </p:nvSpPr>
              <p:spPr>
                <a:xfrm>
                  <a:off x="1467199" y="5330010"/>
                  <a:ext cx="1472197" cy="1501687"/>
                </a:xfrm>
                <a:prstGeom prst="ellipse">
                  <a:avLst/>
                </a:prstGeom>
                <a:noFill/>
                <a:ln w="15875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ko-KR" altLang="en-US" sz="2000"/>
                </a:p>
              </p:txBody>
            </p:sp>
          </p:grpSp>
          <p:cxnSp>
            <p:nvCxnSpPr>
              <p:cNvPr id="104" name="직선 연결선 103"/>
              <p:cNvCxnSpPr/>
              <p:nvPr/>
            </p:nvCxnSpPr>
            <p:spPr>
              <a:xfrm rot="16200000">
                <a:off x="6772161" y="5997811"/>
                <a:ext cx="0" cy="391822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13" name="표 1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87886491"/>
              </p:ext>
            </p:extLst>
          </p:nvPr>
        </p:nvGraphicFramePr>
        <p:xfrm>
          <a:off x="1370113" y="6455627"/>
          <a:ext cx="5277116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733"/>
                <a:gridCol w="1267501"/>
                <a:gridCol w="1345743"/>
                <a:gridCol w="1340139"/>
              </a:tblGrid>
              <a:tr h="22322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1.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고객공</a:t>
                      </a:r>
                      <a:r>
                        <a:rPr lang="ko-KR" altLang="en-US" sz="1050" b="0" kern="1200" spc="-3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감</a:t>
                      </a:r>
                      <a:r>
                        <a:rPr lang="en-US" altLang="ko-KR" sz="1050" b="0" kern="1200" spc="-3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</a:t>
                      </a:r>
                      <a:r>
                        <a:rPr lang="ko-KR" altLang="en-US" sz="1050" b="0" kern="1200" spc="-3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・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소통 강화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2.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고객 참여  경영체계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고도화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3.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고객 중심 경영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강화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4.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고객편의  서비스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품질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관리  강화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1.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재난 ・안전 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대응역량  강화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2.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친환경 경영 활동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강화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3.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기능개선을  통한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최적의  서비스  제공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4.  </a:t>
                      </a:r>
                      <a:r>
                        <a:rPr lang="ko-KR" altLang="en-US" sz="1050" b="0" kern="1200" spc="-150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반부패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윤리경영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강화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1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경영 다각화를  통한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사 업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운영  효율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증대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2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대외  이미지  제고로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공단  위상  강화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3.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성장과   책임기반의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지속가능  경영  추진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4.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상생의   노사 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파트너십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구현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1.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사회환원을  통한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지역사회  기여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지역사회  협력 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네트워크  구축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3.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좋은  일자리  창출로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더불어 사는  사회구현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4.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주민 </a:t>
                      </a:r>
                      <a:r>
                        <a:rPr lang="ko-KR" altLang="en-US" sz="1050" b="0" kern="1200" spc="-150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체감형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혁신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사업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추진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2" name="모서리가 둥근 직사각형 131"/>
          <p:cNvSpPr/>
          <p:nvPr/>
        </p:nvSpPr>
        <p:spPr>
          <a:xfrm>
            <a:off x="1284444" y="931987"/>
            <a:ext cx="5390844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고객행복경영으로 구민생활의 편익과 복지에 기여</a:t>
            </a:r>
            <a:endParaRPr lang="ko-KR" altLang="en-US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3" name="모서리가 둥근 직사각형 132"/>
          <p:cNvSpPr/>
          <p:nvPr/>
        </p:nvSpPr>
        <p:spPr>
          <a:xfrm>
            <a:off x="1280868" y="1724075"/>
            <a:ext cx="5388336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F79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lvl="0" algn="ctr"/>
            <a:r>
              <a:rPr lang="ko-KR" altLang="en-US" dirty="0">
                <a:solidFill>
                  <a:srgbClr val="CD6209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구민의 행복과 시설의 가치를 높이는 일등 공기업</a:t>
            </a:r>
          </a:p>
        </p:txBody>
      </p:sp>
      <p:sp>
        <p:nvSpPr>
          <p:cNvPr id="134" name="모서리가 둥근 직사각형 133"/>
          <p:cNvSpPr/>
          <p:nvPr/>
        </p:nvSpPr>
        <p:spPr>
          <a:xfrm>
            <a:off x="1285580" y="2516163"/>
            <a:ext cx="5383727" cy="615677"/>
          </a:xfrm>
          <a:prstGeom prst="roundRect">
            <a:avLst>
              <a:gd name="adj" fmla="val 24889"/>
            </a:avLst>
          </a:prstGeom>
          <a:noFill/>
          <a:ln>
            <a:solidFill>
              <a:srgbClr val="87B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5" name="모서리가 둥근 직사각형 134"/>
          <p:cNvSpPr/>
          <p:nvPr/>
        </p:nvSpPr>
        <p:spPr>
          <a:xfrm>
            <a:off x="1283335" y="3308251"/>
            <a:ext cx="5397463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86816" y="4094396"/>
            <a:ext cx="5393984" cy="640474"/>
          </a:xfrm>
          <a:prstGeom prst="roundRect">
            <a:avLst>
              <a:gd name="adj" fmla="val 23481"/>
            </a:avLst>
          </a:prstGeom>
          <a:solidFill>
            <a:schemeClr val="bg1"/>
          </a:solidFill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177784" y="931987"/>
            <a:ext cx="997834" cy="615677"/>
          </a:xfrm>
          <a:prstGeom prst="round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미 </a:t>
            </a:r>
            <a:r>
              <a:rPr lang="ko-KR" altLang="en-US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션</a:t>
            </a:r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8" name="모서리가 둥근 직사각형 137"/>
          <p:cNvSpPr/>
          <p:nvPr/>
        </p:nvSpPr>
        <p:spPr>
          <a:xfrm>
            <a:off x="177202" y="1724075"/>
            <a:ext cx="997834" cy="615677"/>
          </a:xfrm>
          <a:prstGeom prst="roundRect">
            <a:avLst/>
          </a:prstGeom>
          <a:solidFill>
            <a:srgbClr val="F7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비 전</a:t>
            </a:r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177199" y="2516163"/>
            <a:ext cx="998419" cy="615677"/>
          </a:xfrm>
          <a:prstGeom prst="roundRect">
            <a:avLst/>
          </a:prstGeom>
          <a:solidFill>
            <a:srgbClr val="87B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핵심가치</a:t>
            </a:r>
          </a:p>
        </p:txBody>
      </p:sp>
      <p:sp>
        <p:nvSpPr>
          <p:cNvPr id="140" name="모서리가 둥근 직사각형 139"/>
          <p:cNvSpPr/>
          <p:nvPr/>
        </p:nvSpPr>
        <p:spPr>
          <a:xfrm>
            <a:off x="177967" y="3308251"/>
            <a:ext cx="998419" cy="615677"/>
          </a:xfrm>
          <a:prstGeom prst="roundRect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경영목표</a:t>
            </a:r>
          </a:p>
        </p:txBody>
      </p:sp>
      <p:sp>
        <p:nvSpPr>
          <p:cNvPr id="141" name="모서리가 둥근 직사각형 140"/>
          <p:cNvSpPr/>
          <p:nvPr/>
        </p:nvSpPr>
        <p:spPr>
          <a:xfrm>
            <a:off x="177199" y="4106793"/>
            <a:ext cx="998419" cy="62807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전략방향</a:t>
            </a:r>
          </a:p>
        </p:txBody>
      </p:sp>
      <p:graphicFrame>
        <p:nvGraphicFramePr>
          <p:cNvPr id="142" name="표 14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89319618"/>
              </p:ext>
            </p:extLst>
          </p:nvPr>
        </p:nvGraphicFramePr>
        <p:xfrm>
          <a:off x="1286127" y="2628369"/>
          <a:ext cx="5343093" cy="3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911"/>
                <a:gridCol w="1401844"/>
                <a:gridCol w="1314227"/>
                <a:gridCol w="1289111"/>
              </a:tblGrid>
              <a:tr h="3668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감 동</a:t>
                      </a:r>
                      <a:endParaRPr lang="ko-KR" altLang="en-US" sz="1700" b="0" dirty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 전</a:t>
                      </a:r>
                      <a:endParaRPr lang="ko-KR" altLang="en-US" sz="1700" b="0" dirty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효 율</a:t>
                      </a:r>
                      <a:endParaRPr lang="en-US" altLang="ko-KR" sz="1700" b="0" kern="1200" spc="-150" dirty="0" smtClean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 헌</a:t>
                      </a:r>
                      <a:endParaRPr lang="en-US" altLang="ko-KR" sz="1700" b="0" kern="1200" spc="-150" dirty="0" smtClean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3" name="표 14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75548210"/>
              </p:ext>
            </p:extLst>
          </p:nvPr>
        </p:nvGraphicFramePr>
        <p:xfrm>
          <a:off x="1339059" y="4173281"/>
          <a:ext cx="5290161" cy="50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657"/>
                <a:gridCol w="1387956"/>
                <a:gridCol w="1301207"/>
                <a:gridCol w="1276341"/>
              </a:tblGrid>
              <a:tr h="4958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고객중심</a:t>
                      </a:r>
                      <a:endParaRPr lang="en-US" altLang="ko-KR" sz="1400" b="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   영</a:t>
                      </a:r>
                      <a:endParaRPr lang="ko-KR" altLang="en-US" sz="1400" b="0" spc="-15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안전최우선</a:t>
                      </a:r>
                      <a:endParaRPr lang="en-US" altLang="ko-KR" sz="1400" b="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경   영</a:t>
                      </a:r>
                      <a:endParaRPr lang="ko-KR" altLang="en-US" sz="1400" b="0" spc="-15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성과중심</a:t>
                      </a:r>
                      <a:endParaRPr lang="en-US" altLang="ko-KR" sz="140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   영</a:t>
                      </a:r>
                      <a:endParaRPr lang="en-US" altLang="ko-KR" sz="140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1200" spc="-150" dirty="0" err="1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사회적책임</a:t>
                      </a:r>
                      <a:endParaRPr lang="en-US" altLang="ko-KR" sz="130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   영</a:t>
                      </a:r>
                      <a:endParaRPr lang="en-US" altLang="ko-KR" sz="140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4" name="표 14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96084937"/>
              </p:ext>
            </p:extLst>
          </p:nvPr>
        </p:nvGraphicFramePr>
        <p:xfrm>
          <a:off x="1286128" y="3368484"/>
          <a:ext cx="5343092" cy="50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911"/>
                <a:gridCol w="1401843"/>
                <a:gridCol w="1314227"/>
                <a:gridCol w="1289111"/>
              </a:tblGrid>
              <a:tr h="4952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고객만족도 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위</a:t>
                      </a: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안전사고 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Zero</a:t>
                      </a:r>
                      <a:endParaRPr lang="ko-KR" altLang="en-US" sz="14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경영개선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110%</a:t>
                      </a: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공익활동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평가군</a:t>
                      </a: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위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45" name="직선 연결선 144"/>
          <p:cNvCxnSpPr/>
          <p:nvPr/>
        </p:nvCxnSpPr>
        <p:spPr>
          <a:xfrm>
            <a:off x="263408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397912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532416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2634085" y="426414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3979125" y="426414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5324165" y="426414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2634462" y="343438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5324289" y="343438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3979375" y="343438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0298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4253</TotalTime>
  <Words>219</Words>
  <Application>Microsoft Office PowerPoint</Application>
  <PresentationFormat>화면 슬라이드 쇼(4:3)</PresentationFormat>
  <Paragraphs>83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102</cp:revision>
  <cp:lastPrinted>2019-04-17T03:58:42Z</cp:lastPrinted>
  <dcterms:created xsi:type="dcterms:W3CDTF">2018-02-19T11:11:13Z</dcterms:created>
  <dcterms:modified xsi:type="dcterms:W3CDTF">2020-08-14T02:13:25Z</dcterms:modified>
</cp:coreProperties>
</file>